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3" r:id="rId5"/>
    <p:sldId id="259" r:id="rId6"/>
    <p:sldId id="264" r:id="rId7"/>
    <p:sldId id="265" r:id="rId8"/>
    <p:sldId id="260" r:id="rId9"/>
    <p:sldId id="266" r:id="rId10"/>
    <p:sldId id="262" r:id="rId11"/>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6" d="100"/>
          <a:sy n="66" d="100"/>
        </p:scale>
        <p:origin x="-1422"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3A05642B-7520-429D-84CF-D9132843C15F}" type="datetimeFigureOut">
              <a:rPr lang="es-ES" smtClean="0"/>
              <a:t>26/05/2019</a:t>
            </a:fld>
            <a:endParaRPr lang="es-ES"/>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s-ES"/>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B3191489-A240-452D-BEED-E45B1AE99AD5}" type="slidenum">
              <a:rPr lang="es-ES" smtClean="0"/>
              <a:t>‹Nº›</a:t>
            </a:fld>
            <a:endParaRPr lang="es-ES"/>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3A05642B-7520-429D-84CF-D9132843C15F}" type="datetimeFigureOut">
              <a:rPr lang="es-ES" smtClean="0"/>
              <a:t>26/05/2019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3191489-A240-452D-BEED-E45B1AE99AD5}" type="slidenum">
              <a:rPr lang="es-ES" smtClean="0"/>
              <a:t>‹Nº›</a:t>
            </a:fld>
            <a:endParaRPr lang="es-ES"/>
          </a:p>
        </p:txBody>
      </p:sp>
      <p:sp>
        <p:nvSpPr>
          <p:cNvPr id="11" name="Title 10"/>
          <p:cNvSpPr>
            <a:spLocks noGrp="1"/>
          </p:cNvSpPr>
          <p:nvPr>
            <p:ph type="title"/>
          </p:nvPr>
        </p:nvSpPr>
        <p:spPr/>
        <p:txBody>
          <a:bodyPr/>
          <a:lstStyle/>
          <a:p>
            <a:r>
              <a:rPr lang="es-ES" smtClean="0"/>
              <a:t>Haga clic para modificar el estilo de título del patrón</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3A05642B-7520-429D-84CF-D9132843C15F}" type="datetimeFigureOut">
              <a:rPr lang="es-ES" smtClean="0"/>
              <a:t>26/05/2019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3191489-A240-452D-BEED-E45B1AE99AD5}" type="slidenum">
              <a:rPr lang="es-ES" smtClean="0"/>
              <a:t>‹Nº›</a:t>
            </a:fld>
            <a:endParaRPr lang="es-E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A05642B-7520-429D-84CF-D9132843C15F}" type="datetimeFigureOut">
              <a:rPr lang="es-ES" smtClean="0"/>
              <a:t>26/05/2019</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3191489-A240-452D-BEED-E45B1AE99AD5}" type="slidenum">
              <a:rPr lang="es-ES" smtClean="0"/>
              <a:t>‹Nº›</a:t>
            </a:fld>
            <a:endParaRPr lang="es-ES"/>
          </a:p>
        </p:txBody>
      </p:sp>
      <p:sp>
        <p:nvSpPr>
          <p:cNvPr id="12" name="Title 11"/>
          <p:cNvSpPr>
            <a:spLocks noGrp="1"/>
          </p:cNvSpPr>
          <p:nvPr>
            <p:ph type="title"/>
          </p:nvPr>
        </p:nvSpPr>
        <p:spPr/>
        <p:txBody>
          <a:bodyPr/>
          <a:lstStyle>
            <a:lvl1pPr>
              <a:defRPr>
                <a:solidFill>
                  <a:schemeClr val="tx2"/>
                </a:solidFill>
              </a:defRPr>
            </a:lvl1pPr>
          </a:lstStyle>
          <a:p>
            <a:r>
              <a:rPr lang="es-ES" smtClean="0"/>
              <a:t>Haga clic para modificar el estilo de título del patrón</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3A05642B-7520-429D-84CF-D9132843C15F}" type="datetimeFigureOut">
              <a:rPr lang="es-ES" smtClean="0"/>
              <a:t>26/05/2019</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B3191489-A240-452D-BEED-E45B1AE99AD5}" type="slidenum">
              <a:rPr lang="es-ES" smtClean="0"/>
              <a:t>‹Nº›</a:t>
            </a:fld>
            <a:endParaRPr lang="es-ES"/>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3A05642B-7520-429D-84CF-D9132843C15F}" type="datetimeFigureOut">
              <a:rPr lang="es-ES" smtClean="0"/>
              <a:t>26/05/2019</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B3191489-A240-452D-BEED-E45B1AE99AD5}" type="slidenum">
              <a:rPr lang="es-ES" smtClean="0"/>
              <a:t>‹Nº›</a:t>
            </a:fld>
            <a:endParaRPr lang="es-ES"/>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05642B-7520-429D-84CF-D9132843C15F}" type="datetimeFigureOut">
              <a:rPr lang="es-ES" smtClean="0"/>
              <a:t>26/05/2019</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B3191489-A240-452D-BEED-E45B1AE99AD5}"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es-ES" smtClean="0"/>
              <a:t>Haga clic para modificar el estilo de título del patrón</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3A05642B-7520-429D-84CF-D9132843C15F}" type="datetimeFigureOut">
              <a:rPr lang="es-ES" smtClean="0"/>
              <a:t>26/05/2019</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3191489-A240-452D-BEED-E45B1AE99AD5}"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es-ES" smtClean="0"/>
              <a:t>Haga clic para modificar el estilo de título del patrón</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3A05642B-7520-429D-84CF-D9132843C15F}" type="datetimeFigureOut">
              <a:rPr lang="es-ES" smtClean="0"/>
              <a:t>26/05/2019</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3191489-A240-452D-BEED-E45B1AE99AD5}"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nchor="ct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3A05642B-7520-429D-84CF-D9132843C15F}" type="datetimeFigureOut">
              <a:rPr lang="es-ES" smtClean="0"/>
              <a:t>26/05/2019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3191489-A240-452D-BEED-E45B1AE99AD5}" type="slidenum">
              <a:rPr lang="es-ES" smtClean="0"/>
              <a:t>‹Nº›</a:t>
            </a:fld>
            <a:endParaRPr lang="es-ES"/>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3A05642B-7520-429D-84CF-D9132843C15F}" type="datetimeFigureOut">
              <a:rPr lang="es-ES" smtClean="0"/>
              <a:t>26/05/2019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3191489-A240-452D-BEED-E45B1AE99AD5}" type="slidenum">
              <a:rPr lang="es-ES" smtClean="0"/>
              <a:t>‹Nº›</a:t>
            </a:fld>
            <a:endParaRPr lang="es-ES"/>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3A05642B-7520-429D-84CF-D9132843C15F}" type="datetimeFigureOut">
              <a:rPr lang="es-ES" smtClean="0"/>
              <a:t>26/05/2019</a:t>
            </a:fld>
            <a:endParaRPr lang="es-ES"/>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s-ES"/>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B3191489-A240-452D-BEED-E45B1AE99AD5}"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cnnespanol.cnn.com/2018/08/17/dieta-vegana-cambiar-tu-cuerpo-meses-anos/" TargetMode="External"/><Relationship Id="rId2" Type="http://schemas.openxmlformats.org/officeDocument/2006/relationships/hyperlink" Target="https://www.vegetarianismo.net/nutricion/piramide.htm" TargetMode="External"/><Relationship Id="rId1" Type="http://schemas.openxmlformats.org/officeDocument/2006/relationships/slideLayout" Target="../slideLayouts/slideLayout2.xml"/><Relationship Id="rId4" Type="http://schemas.openxmlformats.org/officeDocument/2006/relationships/hyperlink" Target="https://www.directoalpaladar.com/salud/dieta-vegetariana-ventajas-desventajas-y-como-favorecer-la-salud-con-la-mism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187624" y="548680"/>
            <a:ext cx="6777318" cy="2592288"/>
          </a:xfrm>
        </p:spPr>
        <p:txBody>
          <a:bodyPr/>
          <a:lstStyle/>
          <a:p>
            <a:r>
              <a:rPr lang="es-ES" dirty="0" smtClean="0"/>
              <a:t>ALIMENTACIÓN VEGANA</a:t>
            </a:r>
            <a:endParaRPr lang="es-ES" dirty="0"/>
          </a:p>
        </p:txBody>
      </p:sp>
      <p:sp>
        <p:nvSpPr>
          <p:cNvPr id="3" name="2 Subtítulo"/>
          <p:cNvSpPr>
            <a:spLocks noGrp="1"/>
          </p:cNvSpPr>
          <p:nvPr>
            <p:ph type="subTitle" idx="1"/>
          </p:nvPr>
        </p:nvSpPr>
        <p:spPr/>
        <p:txBody>
          <a:bodyPr/>
          <a:lstStyle/>
          <a:p>
            <a:r>
              <a:rPr lang="es-ES" dirty="0" smtClean="0"/>
              <a:t>Presentado por: Lina Ximena García </a:t>
            </a:r>
            <a:r>
              <a:rPr lang="es-ES" dirty="0" smtClean="0"/>
              <a:t>Quintero</a:t>
            </a:r>
            <a:endParaRPr lang="es-ES" dirty="0"/>
          </a:p>
        </p:txBody>
      </p:sp>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59632" y="4293095"/>
            <a:ext cx="6768752" cy="2244849"/>
          </a:xfrm>
          <a:prstGeom prst="rect">
            <a:avLst/>
          </a:prstGeom>
        </p:spPr>
      </p:pic>
    </p:spTree>
    <p:extLst>
      <p:ext uri="{BB962C8B-B14F-4D97-AF65-F5344CB8AC3E}">
        <p14:creationId xmlns:p14="http://schemas.microsoft.com/office/powerpoint/2010/main" val="100922935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fade">
                                      <p:cBhvr>
                                        <p:cTn id="25" dur="1000"/>
                                        <p:tgtEl>
                                          <p:spTgt spid="3">
                                            <p:txEl>
                                              <p:pRg st="0" end="0"/>
                                            </p:txEl>
                                          </p:spTgt>
                                        </p:tgtEl>
                                      </p:cBhvr>
                                    </p:animEffect>
                                    <p:anim calcmode="lin" valueType="num">
                                      <p:cBhvr>
                                        <p:cTn id="26"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r>
              <a:rPr lang="es-ES" dirty="0" smtClean="0">
                <a:solidFill>
                  <a:schemeClr val="tx1"/>
                </a:solidFill>
              </a:rPr>
              <a:t>Cómo una dieta vegana puede cambiar tu cuerpo.</a:t>
            </a:r>
          </a:p>
          <a:p>
            <a:r>
              <a:rPr lang="es-ES" dirty="0" smtClean="0"/>
              <a:t>Pirámide de  nutrición vegana.</a:t>
            </a:r>
          </a:p>
          <a:p>
            <a:r>
              <a:rPr lang="es-ES" dirty="0" smtClean="0"/>
              <a:t>Dieta vegana ventajas y desventajas</a:t>
            </a:r>
          </a:p>
          <a:p>
            <a:endParaRPr lang="es-ES" dirty="0" smtClean="0"/>
          </a:p>
          <a:p>
            <a:endParaRPr lang="es-ES" dirty="0"/>
          </a:p>
        </p:txBody>
      </p:sp>
      <p:sp>
        <p:nvSpPr>
          <p:cNvPr id="3" name="2 Título"/>
          <p:cNvSpPr>
            <a:spLocks noGrp="1"/>
          </p:cNvSpPr>
          <p:nvPr>
            <p:ph type="title"/>
          </p:nvPr>
        </p:nvSpPr>
        <p:spPr>
          <a:xfrm>
            <a:off x="688490" y="188640"/>
            <a:ext cx="7756263" cy="1435766"/>
          </a:xfrm>
        </p:spPr>
        <p:txBody>
          <a:bodyPr/>
          <a:lstStyle/>
          <a:p>
            <a:r>
              <a:rPr lang="es-ES" dirty="0" smtClean="0"/>
              <a:t>Índice o Slides de Contenido</a:t>
            </a:r>
            <a:endParaRPr lang="es-ES" dirty="0"/>
          </a:p>
        </p:txBody>
      </p:sp>
    </p:spTree>
    <p:extLst>
      <p:ext uri="{BB962C8B-B14F-4D97-AF65-F5344CB8AC3E}">
        <p14:creationId xmlns:p14="http://schemas.microsoft.com/office/powerpoint/2010/main" val="26454073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179512" y="1916832"/>
            <a:ext cx="8784976" cy="3877815"/>
          </a:xfrm>
        </p:spPr>
        <p:txBody>
          <a:bodyPr>
            <a:normAutofit/>
          </a:bodyPr>
          <a:lstStyle/>
          <a:p>
            <a:pPr algn="just"/>
            <a:r>
              <a:rPr lang="es-CO" sz="1800" dirty="0"/>
              <a:t>Las primeras </a:t>
            </a:r>
            <a:r>
              <a:rPr lang="es-CO" sz="1800" dirty="0" smtClean="0"/>
              <a:t>semanas, lo </a:t>
            </a:r>
            <a:r>
              <a:rPr lang="es-CO" sz="1800" dirty="0"/>
              <a:t>primero que alguien que comience una dieta vegana puede notar es un impulso de energía con la eliminación de la carne procesada que se encuentra en muchas dietas omnívoras, y reemplazarla con frutas, verduras y nueces. Estos alimentos aumentarán tus niveles de vitaminas, minerales y fibra. </a:t>
            </a:r>
            <a:endParaRPr lang="es-CO" sz="1800" dirty="0" smtClean="0"/>
          </a:p>
          <a:p>
            <a:pPr algn="just"/>
            <a:endParaRPr lang="es-CO" sz="1800" dirty="0" smtClean="0"/>
          </a:p>
          <a:p>
            <a:pPr algn="just"/>
            <a:r>
              <a:rPr lang="es-CO" sz="1800" dirty="0"/>
              <a:t>Cuando pasen algunas semanas, es probable que haya un cambio en la función intestinal, ya sea hacia un patrón saludable más regular o un aumento en la hinchazón y ventosidades. Esto se debe al mayor contenido de fibra de una dieta vegana y al aumento simultáneo de </a:t>
            </a:r>
            <a:r>
              <a:rPr lang="es-CO" sz="1800" dirty="0" smtClean="0"/>
              <a:t>carbohidratos.</a:t>
            </a:r>
          </a:p>
          <a:p>
            <a:pPr algn="just"/>
            <a:endParaRPr lang="es-ES" sz="1800" dirty="0"/>
          </a:p>
        </p:txBody>
      </p:sp>
      <p:sp>
        <p:nvSpPr>
          <p:cNvPr id="3" name="2 Título"/>
          <p:cNvSpPr>
            <a:spLocks noGrp="1"/>
          </p:cNvSpPr>
          <p:nvPr>
            <p:ph type="title"/>
          </p:nvPr>
        </p:nvSpPr>
        <p:spPr>
          <a:xfrm>
            <a:off x="688490" y="188640"/>
            <a:ext cx="7756263" cy="1944216"/>
          </a:xfrm>
        </p:spPr>
        <p:txBody>
          <a:bodyPr/>
          <a:lstStyle/>
          <a:p>
            <a:r>
              <a:rPr lang="es-ES" sz="4800" dirty="0" smtClean="0"/>
              <a:t>Cómo una dieta vegana puede cambiar tu cuerpo</a:t>
            </a:r>
            <a:r>
              <a:rPr lang="es-ES" dirty="0"/>
              <a:t/>
            </a:r>
            <a:br>
              <a:rPr lang="es-ES" dirty="0"/>
            </a:br>
            <a:endParaRPr lang="es-E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1800" y="4869160"/>
            <a:ext cx="4752528" cy="1988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83151435"/>
      </p:ext>
    </p:extLst>
  </p:cSld>
  <p:clrMapOvr>
    <a:masterClrMapping/>
  </p:clrMapOvr>
  <p:transition spd="slow">
    <p:randomBar dir="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179512" y="260648"/>
            <a:ext cx="8856984" cy="4785394"/>
          </a:xfrm>
        </p:spPr>
        <p:txBody>
          <a:bodyPr>
            <a:normAutofit/>
          </a:bodyPr>
          <a:lstStyle/>
          <a:p>
            <a:pPr marL="0" indent="0" algn="just">
              <a:buNone/>
            </a:pPr>
            <a:r>
              <a:rPr lang="es-CO" sz="2000" dirty="0"/>
              <a:t>De tres a seis meses </a:t>
            </a:r>
            <a:r>
              <a:rPr lang="es-CO" sz="2000" dirty="0" smtClean="0"/>
              <a:t>después:</a:t>
            </a:r>
          </a:p>
          <a:p>
            <a:pPr algn="just"/>
            <a:r>
              <a:rPr lang="es-CO" sz="2000" dirty="0" smtClean="0"/>
              <a:t>Algunas </a:t>
            </a:r>
            <a:r>
              <a:rPr lang="es-CO" sz="2000" dirty="0"/>
              <a:t>personas pueden </a:t>
            </a:r>
            <a:r>
              <a:rPr lang="es-CO" sz="2000" dirty="0" smtClean="0"/>
              <a:t>comprobar </a:t>
            </a:r>
            <a:r>
              <a:rPr lang="es-CO" sz="2000" dirty="0"/>
              <a:t>que el aumento de frutas y verduras y la reducción de los alimentos procesados ​​pueden ayudar a reducir el acné</a:t>
            </a:r>
            <a:r>
              <a:rPr lang="es-CO" sz="2000" dirty="0" smtClean="0"/>
              <a:t>.</a:t>
            </a:r>
          </a:p>
          <a:p>
            <a:pPr marL="0" indent="0" algn="just">
              <a:buNone/>
            </a:pPr>
            <a:endParaRPr lang="es-CO" sz="2000" dirty="0"/>
          </a:p>
          <a:p>
            <a:pPr algn="just"/>
            <a:r>
              <a:rPr lang="es-CO" sz="2000" dirty="0"/>
              <a:t>Unos meses después, una dieta vegana bien balanceada que sea baja en sal y alimentos procesados ​​puede tener beneficios impresionantes para la salud cardiovascular, ayudando a prevenir enfermedades del corazón, derrames cerebrales y reducir el riesgo de diabetes</a:t>
            </a:r>
            <a:r>
              <a:rPr lang="es-CO" sz="2000" dirty="0" smtClean="0"/>
              <a:t>.</a:t>
            </a:r>
          </a:p>
          <a:p>
            <a:pPr algn="just"/>
            <a:endParaRPr lang="es-CO" sz="2000" dirty="0"/>
          </a:p>
          <a:p>
            <a:pPr algn="just"/>
            <a:r>
              <a:rPr lang="es-CO" sz="2000" dirty="0" smtClean="0"/>
              <a:t> </a:t>
            </a:r>
            <a:r>
              <a:rPr lang="es-CO" sz="2000" dirty="0"/>
              <a:t>A medida que se reduce la ingesta de nutrientes como hierro, zinc y calcio en una dieta vegana, nuestros cuerpos mejoran al absorberlos del </a:t>
            </a:r>
            <a:r>
              <a:rPr lang="es-CO" sz="2000" dirty="0" smtClean="0"/>
              <a:t>intestino.</a:t>
            </a:r>
            <a:endParaRPr lang="es-ES" sz="20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4365105"/>
            <a:ext cx="5832648" cy="24928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717664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107504" y="2060848"/>
            <a:ext cx="8856984" cy="3877815"/>
          </a:xfrm>
        </p:spPr>
        <p:txBody>
          <a:bodyPr>
            <a:normAutofit/>
          </a:bodyPr>
          <a:lstStyle/>
          <a:p>
            <a:pPr algn="just"/>
            <a:r>
              <a:rPr lang="es-CO" sz="1800" dirty="0"/>
              <a:t>La base de la pirámide está formada por aquellos alimentos que deben ser igualmente la base de nuestra alimentación (los cereales) y que se deben consumir más a menudo. Aunque puede parecer a primera vista que es necesario ingerir muchos alimentos, en realidad una simple rodaja de pan ya equivale a una ración de las 6 recomendadas al día de cereales y hay varios alimentos, que al pertenecer a dos grupos, al ingerirlos estamos obteniendo los nutrientes de ambos de una vez, como ocurre con las verduras y alimentos ricos en calcio (por ejemplo el brócoli, las espinacas u otros).</a:t>
            </a:r>
            <a:endParaRPr lang="es-ES" sz="1800" dirty="0"/>
          </a:p>
        </p:txBody>
      </p:sp>
      <p:sp>
        <p:nvSpPr>
          <p:cNvPr id="3" name="2 Título"/>
          <p:cNvSpPr>
            <a:spLocks noGrp="1"/>
          </p:cNvSpPr>
          <p:nvPr>
            <p:ph type="title"/>
          </p:nvPr>
        </p:nvSpPr>
        <p:spPr>
          <a:xfrm>
            <a:off x="251520" y="570156"/>
            <a:ext cx="8712968" cy="1634708"/>
          </a:xfrm>
        </p:spPr>
        <p:txBody>
          <a:bodyPr/>
          <a:lstStyle/>
          <a:p>
            <a:r>
              <a:rPr lang="es-CO" dirty="0" smtClean="0"/>
              <a:t>Pirámide de nutrición vegana</a:t>
            </a:r>
            <a:r>
              <a:rPr lang="es-CO" dirty="0"/>
              <a:t/>
            </a:r>
            <a:br>
              <a:rPr lang="es-CO" dirty="0"/>
            </a:br>
            <a:endParaRPr lang="es-E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5896" y="4077072"/>
            <a:ext cx="5286311" cy="27777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1450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3074"/>
                                        </p:tgtEl>
                                        <p:attrNameLst>
                                          <p:attrName>r</p:attrName>
                                        </p:attrNameLst>
                                      </p:cBhvr>
                                    </p:animRot>
                                    <p:animRot by="-240000">
                                      <p:cBhvr>
                                        <p:cTn id="7" dur="200" fill="hold">
                                          <p:stCondLst>
                                            <p:cond delay="200"/>
                                          </p:stCondLst>
                                        </p:cTn>
                                        <p:tgtEl>
                                          <p:spTgt spid="3074"/>
                                        </p:tgtEl>
                                        <p:attrNameLst>
                                          <p:attrName>r</p:attrName>
                                        </p:attrNameLst>
                                      </p:cBhvr>
                                    </p:animRot>
                                    <p:animRot by="240000">
                                      <p:cBhvr>
                                        <p:cTn id="8" dur="200" fill="hold">
                                          <p:stCondLst>
                                            <p:cond delay="400"/>
                                          </p:stCondLst>
                                        </p:cTn>
                                        <p:tgtEl>
                                          <p:spTgt spid="3074"/>
                                        </p:tgtEl>
                                        <p:attrNameLst>
                                          <p:attrName>r</p:attrName>
                                        </p:attrNameLst>
                                      </p:cBhvr>
                                    </p:animRot>
                                    <p:animRot by="-240000">
                                      <p:cBhvr>
                                        <p:cTn id="9" dur="200" fill="hold">
                                          <p:stCondLst>
                                            <p:cond delay="600"/>
                                          </p:stCondLst>
                                        </p:cTn>
                                        <p:tgtEl>
                                          <p:spTgt spid="3074"/>
                                        </p:tgtEl>
                                        <p:attrNameLst>
                                          <p:attrName>r</p:attrName>
                                        </p:attrNameLst>
                                      </p:cBhvr>
                                    </p:animRot>
                                    <p:animRot by="120000">
                                      <p:cBhvr>
                                        <p:cTn id="10" dur="200" fill="hold">
                                          <p:stCondLst>
                                            <p:cond delay="800"/>
                                          </p:stCondLst>
                                        </p:cTn>
                                        <p:tgtEl>
                                          <p:spTgt spid="307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107504" y="116632"/>
            <a:ext cx="8928992" cy="6552728"/>
          </a:xfrm>
        </p:spPr>
        <p:txBody>
          <a:bodyPr>
            <a:normAutofit/>
          </a:bodyPr>
          <a:lstStyle/>
          <a:p>
            <a:pPr algn="just"/>
            <a:r>
              <a:rPr lang="es-ES" sz="1800" dirty="0"/>
              <a:t>Grupo 1: Cereales (6-11 raciones):</a:t>
            </a:r>
          </a:p>
          <a:p>
            <a:pPr algn="just"/>
            <a:r>
              <a:rPr lang="es-ES" sz="1800" dirty="0" smtClean="0"/>
              <a:t>Pasta</a:t>
            </a:r>
            <a:r>
              <a:rPr lang="es-ES" sz="1800" dirty="0"/>
              <a:t>, arroz, pan, bollería, cereales de desayuno, trigo, maíz, avena, centeno, </a:t>
            </a:r>
            <a:r>
              <a:rPr lang="es-ES" sz="1800" dirty="0" smtClean="0"/>
              <a:t>quínoa, </a:t>
            </a:r>
            <a:r>
              <a:rPr lang="es-ES" sz="1800" dirty="0"/>
              <a:t>amaranto, espelta, mijo, </a:t>
            </a:r>
            <a:r>
              <a:rPr lang="es-ES" sz="1800" dirty="0" err="1"/>
              <a:t>muësli</a:t>
            </a:r>
            <a:r>
              <a:rPr lang="es-ES" sz="1800" dirty="0"/>
              <a:t>, </a:t>
            </a:r>
            <a:r>
              <a:rPr lang="es-ES" sz="1800" dirty="0" err="1"/>
              <a:t>cous</a:t>
            </a:r>
            <a:r>
              <a:rPr lang="es-ES" sz="1800" dirty="0"/>
              <a:t> </a:t>
            </a:r>
            <a:r>
              <a:rPr lang="es-ES" sz="1800" dirty="0" err="1"/>
              <a:t>cous</a:t>
            </a:r>
            <a:r>
              <a:rPr lang="es-ES" sz="1800" dirty="0"/>
              <a:t>, etc</a:t>
            </a:r>
            <a:r>
              <a:rPr lang="es-ES" sz="1800" dirty="0" smtClean="0"/>
              <a:t>.</a:t>
            </a:r>
          </a:p>
          <a:p>
            <a:pPr algn="just"/>
            <a:endParaRPr lang="es-ES" sz="1800" dirty="0" smtClean="0"/>
          </a:p>
          <a:p>
            <a:pPr algn="just"/>
            <a:endParaRPr lang="es-ES" sz="1800" dirty="0" smtClean="0"/>
          </a:p>
          <a:p>
            <a:pPr algn="just"/>
            <a:endParaRPr lang="es-ES" sz="1800" dirty="0" smtClean="0"/>
          </a:p>
          <a:p>
            <a:pPr algn="just"/>
            <a:endParaRPr lang="es-ES" sz="1800" dirty="0"/>
          </a:p>
          <a:p>
            <a:pPr algn="just"/>
            <a:r>
              <a:rPr lang="es-CO" sz="1800" dirty="0"/>
              <a:t>Grupo 2: Verduras y Hortalizas (3 o más raciones</a:t>
            </a:r>
            <a:r>
              <a:rPr lang="es-CO" sz="1800" dirty="0" smtClean="0"/>
              <a:t>):</a:t>
            </a:r>
          </a:p>
          <a:p>
            <a:pPr algn="just"/>
            <a:r>
              <a:rPr lang="es-ES" sz="1800" dirty="0" smtClean="0"/>
              <a:t>Espinacas</a:t>
            </a:r>
            <a:r>
              <a:rPr lang="es-ES" sz="1800" dirty="0"/>
              <a:t>, col, berros, pimientos, tomates, acelgas, patatas, cebollas, apio, zanahorias, espárragos, coles, etc</a:t>
            </a:r>
            <a:r>
              <a:rPr lang="es-ES" sz="1800" dirty="0" smtClean="0"/>
              <a:t>.</a:t>
            </a:r>
          </a:p>
          <a:p>
            <a:pPr algn="just"/>
            <a:endParaRPr lang="es-ES" sz="1800" dirty="0" smtClean="0"/>
          </a:p>
          <a:p>
            <a:pPr algn="just"/>
            <a:endParaRPr lang="es-ES" sz="1800" dirty="0"/>
          </a:p>
          <a:p>
            <a:pPr algn="just"/>
            <a:endParaRPr lang="es-ES" sz="1800" dirty="0" smtClean="0"/>
          </a:p>
          <a:p>
            <a:pPr algn="just"/>
            <a:endParaRPr lang="es-ES" sz="1800" dirty="0"/>
          </a:p>
          <a:p>
            <a:pPr algn="just"/>
            <a:r>
              <a:rPr lang="es-CO" sz="1800" dirty="0"/>
              <a:t>Grupo 3: Frutas y Frutos Secos (2 o más raciones):</a:t>
            </a:r>
          </a:p>
          <a:p>
            <a:pPr algn="just"/>
            <a:r>
              <a:rPr lang="es-CO" sz="1800" dirty="0"/>
              <a:t>Naranjas, manzanas, plátanos, fresas, kiwis, uvas, mangos, aguacates, peras, albaricoques, nectarinas, orejones de albaricoque, ciruelas, higos secos, uvas pasas, etc.</a:t>
            </a:r>
            <a:endParaRPr lang="es-ES" sz="18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052736"/>
            <a:ext cx="5544616" cy="1368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42640" y="3284984"/>
            <a:ext cx="3977432" cy="1368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42640" y="5517232"/>
            <a:ext cx="3545384" cy="1340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57772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wipe(down)">
                                      <p:cBhvr>
                                        <p:cTn id="7" dur="5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099"/>
                                        </p:tgtEl>
                                        <p:attrNameLst>
                                          <p:attrName>style.visibility</p:attrName>
                                        </p:attrNameLst>
                                      </p:cBhvr>
                                      <p:to>
                                        <p:strVal val="visible"/>
                                      </p:to>
                                    </p:set>
                                    <p:anim calcmode="lin" valueType="num">
                                      <p:cBhvr additive="base">
                                        <p:cTn id="12" dur="500" fill="hold"/>
                                        <p:tgtEl>
                                          <p:spTgt spid="4099"/>
                                        </p:tgtEl>
                                        <p:attrNameLst>
                                          <p:attrName>ppt_x</p:attrName>
                                        </p:attrNameLst>
                                      </p:cBhvr>
                                      <p:tavLst>
                                        <p:tav tm="0">
                                          <p:val>
                                            <p:strVal val="#ppt_x"/>
                                          </p:val>
                                        </p:tav>
                                        <p:tav tm="100000">
                                          <p:val>
                                            <p:strVal val="#ppt_x"/>
                                          </p:val>
                                        </p:tav>
                                      </p:tavLst>
                                    </p:anim>
                                    <p:anim calcmode="lin" valueType="num">
                                      <p:cBhvr additive="base">
                                        <p:cTn id="13" dur="500" fill="hold"/>
                                        <p:tgtEl>
                                          <p:spTgt spid="4099"/>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41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179512" y="116632"/>
            <a:ext cx="8784975" cy="6624736"/>
          </a:xfrm>
        </p:spPr>
        <p:txBody>
          <a:bodyPr>
            <a:normAutofit/>
          </a:bodyPr>
          <a:lstStyle/>
          <a:p>
            <a:pPr algn="just"/>
            <a:r>
              <a:rPr lang="es-ES" sz="1800" dirty="0"/>
              <a:t>Grupo 4: Alimentos Ricos en Calcio (6 a 8 raciones):</a:t>
            </a:r>
          </a:p>
          <a:p>
            <a:pPr algn="just"/>
            <a:r>
              <a:rPr lang="es-ES" sz="1800" dirty="0" smtClean="0"/>
              <a:t>Brócoli</a:t>
            </a:r>
            <a:r>
              <a:rPr lang="es-ES" sz="1800" dirty="0"/>
              <a:t>, espinacas, leche de soja enriquecida, tofu, margarinas vegetales, zumo de naranja enriquecido con calcio, higos secos, sésamo, </a:t>
            </a:r>
            <a:r>
              <a:rPr lang="es-ES" sz="1800" dirty="0" err="1"/>
              <a:t>tahini</a:t>
            </a:r>
            <a:r>
              <a:rPr lang="es-ES" sz="1800" dirty="0"/>
              <a:t>, melaza, </a:t>
            </a:r>
            <a:r>
              <a:rPr lang="es-ES" sz="1800" dirty="0" smtClean="0"/>
              <a:t>etc.</a:t>
            </a:r>
          </a:p>
          <a:p>
            <a:pPr algn="just"/>
            <a:endParaRPr lang="es-ES" sz="1800" dirty="0"/>
          </a:p>
          <a:p>
            <a:pPr algn="just"/>
            <a:endParaRPr lang="es-ES" sz="1800" dirty="0" smtClean="0"/>
          </a:p>
          <a:p>
            <a:pPr marL="0" indent="0" algn="just">
              <a:buNone/>
            </a:pPr>
            <a:endParaRPr lang="es-ES" sz="1800" dirty="0" smtClean="0"/>
          </a:p>
          <a:p>
            <a:pPr algn="just"/>
            <a:r>
              <a:rPr lang="es-CO" sz="1800" dirty="0"/>
              <a:t>Grupo 5: Legumbres o alternativas a las legumbres (2 a 3 raciones):</a:t>
            </a:r>
          </a:p>
          <a:p>
            <a:pPr algn="just"/>
            <a:r>
              <a:rPr lang="es-CO" sz="1800" dirty="0" smtClean="0"/>
              <a:t>Garbanzos</a:t>
            </a:r>
            <a:r>
              <a:rPr lang="es-CO" sz="1800" dirty="0"/>
              <a:t>, lentejas, soja, </a:t>
            </a:r>
            <a:r>
              <a:rPr lang="es-CO" sz="1800" dirty="0" err="1"/>
              <a:t>tempeh</a:t>
            </a:r>
            <a:r>
              <a:rPr lang="es-CO" sz="1800" dirty="0"/>
              <a:t>, tofu, judías de diversas clases, guisantes, pistachos, almendras, cacahuetes, etc</a:t>
            </a:r>
            <a:r>
              <a:rPr lang="es-CO" sz="1800" dirty="0" smtClean="0"/>
              <a:t>.</a:t>
            </a:r>
          </a:p>
          <a:p>
            <a:pPr algn="just"/>
            <a:endParaRPr lang="es-ES" sz="1800" dirty="0" smtClean="0"/>
          </a:p>
          <a:p>
            <a:pPr algn="just"/>
            <a:endParaRPr lang="es-ES" sz="1800" dirty="0"/>
          </a:p>
          <a:p>
            <a:pPr algn="just"/>
            <a:endParaRPr lang="es-ES" sz="1800" dirty="0" smtClean="0"/>
          </a:p>
          <a:p>
            <a:pPr marL="0" indent="0" algn="just">
              <a:buNone/>
            </a:pPr>
            <a:endParaRPr lang="es-CO" sz="1800" dirty="0" smtClean="0"/>
          </a:p>
          <a:p>
            <a:pPr algn="just"/>
            <a:r>
              <a:rPr lang="es-CO" sz="1800" dirty="0" smtClean="0"/>
              <a:t>Grupo </a:t>
            </a:r>
            <a:r>
              <a:rPr lang="es-CO" sz="1800" dirty="0"/>
              <a:t>6: Otros esenciales (1 a 2 raciones):</a:t>
            </a:r>
          </a:p>
          <a:p>
            <a:pPr algn="just"/>
            <a:r>
              <a:rPr lang="es-CO" sz="1800" dirty="0"/>
              <a:t>aceite de oliva, lino, nueces, canola, productos enriquecidos con B12 como cereales de desayuno, leches vegetales, zumos, margarinas vegetales, hamburguesas vegetales, etc. además de suplementos de vitamina B12. Presta atención a estos nutrientes importantes.</a:t>
            </a:r>
            <a:endParaRPr lang="es-ES" sz="1800" dirty="0"/>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1011266"/>
            <a:ext cx="3672408" cy="977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2996952"/>
            <a:ext cx="4104456" cy="1224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60032" y="5589240"/>
            <a:ext cx="3096344" cy="1268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93493961"/>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circle(in)">
                                      <p:cBhvr>
                                        <p:cTn id="7" dur="2000"/>
                                        <p:tgtEl>
                                          <p:spTgt spid="512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5123"/>
                                        </p:tgtEl>
                                        <p:attrNameLst>
                                          <p:attrName>style.visibility</p:attrName>
                                        </p:attrNameLst>
                                      </p:cBhvr>
                                      <p:to>
                                        <p:strVal val="visible"/>
                                      </p:to>
                                    </p:set>
                                    <p:animEffect transition="in" filter="wipe(down)">
                                      <p:cBhvr>
                                        <p:cTn id="12" dur="580">
                                          <p:stCondLst>
                                            <p:cond delay="0"/>
                                          </p:stCondLst>
                                        </p:cTn>
                                        <p:tgtEl>
                                          <p:spTgt spid="5123"/>
                                        </p:tgtEl>
                                      </p:cBhvr>
                                    </p:animEffect>
                                    <p:anim calcmode="lin" valueType="num">
                                      <p:cBhvr>
                                        <p:cTn id="13" dur="1822" tmFilter="0,0; 0.14,0.36; 0.43,0.73; 0.71,0.91; 1.0,1.0">
                                          <p:stCondLst>
                                            <p:cond delay="0"/>
                                          </p:stCondLst>
                                        </p:cTn>
                                        <p:tgtEl>
                                          <p:spTgt spid="5123"/>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5123"/>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5123"/>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5123"/>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5123"/>
                                        </p:tgtEl>
                                        <p:attrNameLst>
                                          <p:attrName>ppt_y</p:attrName>
                                        </p:attrNameLst>
                                      </p:cBhvr>
                                      <p:tavLst>
                                        <p:tav tm="0" fmla="#ppt_y-sin(pi*$)/81">
                                          <p:val>
                                            <p:fltVal val="0"/>
                                          </p:val>
                                        </p:tav>
                                        <p:tav tm="100000">
                                          <p:val>
                                            <p:fltVal val="1"/>
                                          </p:val>
                                        </p:tav>
                                      </p:tavLst>
                                    </p:anim>
                                    <p:animScale>
                                      <p:cBhvr>
                                        <p:cTn id="18" dur="26">
                                          <p:stCondLst>
                                            <p:cond delay="650"/>
                                          </p:stCondLst>
                                        </p:cTn>
                                        <p:tgtEl>
                                          <p:spTgt spid="5123"/>
                                        </p:tgtEl>
                                      </p:cBhvr>
                                      <p:to x="100000" y="60000"/>
                                    </p:animScale>
                                    <p:animScale>
                                      <p:cBhvr>
                                        <p:cTn id="19" dur="166" decel="50000">
                                          <p:stCondLst>
                                            <p:cond delay="676"/>
                                          </p:stCondLst>
                                        </p:cTn>
                                        <p:tgtEl>
                                          <p:spTgt spid="5123"/>
                                        </p:tgtEl>
                                      </p:cBhvr>
                                      <p:to x="100000" y="100000"/>
                                    </p:animScale>
                                    <p:animScale>
                                      <p:cBhvr>
                                        <p:cTn id="20" dur="26">
                                          <p:stCondLst>
                                            <p:cond delay="1312"/>
                                          </p:stCondLst>
                                        </p:cTn>
                                        <p:tgtEl>
                                          <p:spTgt spid="5123"/>
                                        </p:tgtEl>
                                      </p:cBhvr>
                                      <p:to x="100000" y="80000"/>
                                    </p:animScale>
                                    <p:animScale>
                                      <p:cBhvr>
                                        <p:cTn id="21" dur="166" decel="50000">
                                          <p:stCondLst>
                                            <p:cond delay="1338"/>
                                          </p:stCondLst>
                                        </p:cTn>
                                        <p:tgtEl>
                                          <p:spTgt spid="5123"/>
                                        </p:tgtEl>
                                      </p:cBhvr>
                                      <p:to x="100000" y="100000"/>
                                    </p:animScale>
                                    <p:animScale>
                                      <p:cBhvr>
                                        <p:cTn id="22" dur="26">
                                          <p:stCondLst>
                                            <p:cond delay="1642"/>
                                          </p:stCondLst>
                                        </p:cTn>
                                        <p:tgtEl>
                                          <p:spTgt spid="5123"/>
                                        </p:tgtEl>
                                      </p:cBhvr>
                                      <p:to x="100000" y="90000"/>
                                    </p:animScale>
                                    <p:animScale>
                                      <p:cBhvr>
                                        <p:cTn id="23" dur="166" decel="50000">
                                          <p:stCondLst>
                                            <p:cond delay="1668"/>
                                          </p:stCondLst>
                                        </p:cTn>
                                        <p:tgtEl>
                                          <p:spTgt spid="5123"/>
                                        </p:tgtEl>
                                      </p:cBhvr>
                                      <p:to x="100000" y="100000"/>
                                    </p:animScale>
                                    <p:animScale>
                                      <p:cBhvr>
                                        <p:cTn id="24" dur="26">
                                          <p:stCondLst>
                                            <p:cond delay="1808"/>
                                          </p:stCondLst>
                                        </p:cTn>
                                        <p:tgtEl>
                                          <p:spTgt spid="5123"/>
                                        </p:tgtEl>
                                      </p:cBhvr>
                                      <p:to x="100000" y="95000"/>
                                    </p:animScale>
                                    <p:animScale>
                                      <p:cBhvr>
                                        <p:cTn id="25" dur="166" decel="50000">
                                          <p:stCondLst>
                                            <p:cond delay="1834"/>
                                          </p:stCondLst>
                                        </p:cTn>
                                        <p:tgtEl>
                                          <p:spTgt spid="5123"/>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8" presetClass="emph" presetSubtype="0" fill="hold" nodeType="clickEffect">
                                  <p:stCondLst>
                                    <p:cond delay="0"/>
                                  </p:stCondLst>
                                  <p:childTnLst>
                                    <p:animRot by="21600000">
                                      <p:cBhvr>
                                        <p:cTn id="29" dur="2000" fill="hold"/>
                                        <p:tgtEl>
                                          <p:spTgt spid="51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107505" y="2060849"/>
            <a:ext cx="5904655" cy="4608512"/>
          </a:xfrm>
        </p:spPr>
        <p:txBody>
          <a:bodyPr>
            <a:normAutofit fontScale="92500" lnSpcReduction="10000"/>
          </a:bodyPr>
          <a:lstStyle/>
          <a:p>
            <a:pPr algn="just"/>
            <a:r>
              <a:rPr lang="es-CO" sz="1600" dirty="0"/>
              <a:t>Entre los beneficios que conlleva una dieta vegetariana se incluye el bajo aporte de grasas saturadas que contienen los productos de origen animal, así como el nulo aporte de colesterol que sólo se encuentra en el reino animal. </a:t>
            </a:r>
            <a:endParaRPr lang="es-CO" sz="1600" dirty="0" smtClean="0"/>
          </a:p>
          <a:p>
            <a:pPr algn="just"/>
            <a:endParaRPr lang="es-CO" sz="1600" dirty="0"/>
          </a:p>
          <a:p>
            <a:pPr algn="just"/>
            <a:r>
              <a:rPr lang="es-CO" sz="1600" dirty="0" smtClean="0"/>
              <a:t>Además</a:t>
            </a:r>
            <a:r>
              <a:rPr lang="es-CO" sz="1600" dirty="0"/>
              <a:t>, con la dieta vegetariana podemos incluir una mayor cantidad de fibra, y más aun si consumimos cereales integrales, lo cual se ha asociado a una menor prevalencia de cáncer de próstata y colon</a:t>
            </a:r>
            <a:r>
              <a:rPr lang="es-CO" sz="1600" dirty="0" smtClean="0"/>
              <a:t>.</a:t>
            </a:r>
          </a:p>
          <a:p>
            <a:pPr algn="just"/>
            <a:endParaRPr lang="es-CO" sz="1600" dirty="0"/>
          </a:p>
          <a:p>
            <a:pPr algn="just"/>
            <a:r>
              <a:rPr lang="es-CO" sz="1600" dirty="0"/>
              <a:t>También entre los beneficios de la dieta vegetariana se han señalado su poder </a:t>
            </a:r>
            <a:r>
              <a:rPr lang="es-CO" sz="1600" dirty="0" err="1"/>
              <a:t>cardioprotector</a:t>
            </a:r>
            <a:r>
              <a:rPr lang="es-CO" sz="1600" dirty="0"/>
              <a:t> y su ayuda para prevenir la obesidad. </a:t>
            </a:r>
            <a:endParaRPr lang="es-CO" sz="1600" dirty="0" smtClean="0"/>
          </a:p>
          <a:p>
            <a:pPr algn="just"/>
            <a:endParaRPr lang="es-CO" sz="1600" dirty="0"/>
          </a:p>
          <a:p>
            <a:pPr algn="just"/>
            <a:r>
              <a:rPr lang="es-CO" sz="1600" dirty="0" smtClean="0"/>
              <a:t>Hablar </a:t>
            </a:r>
            <a:r>
              <a:rPr lang="es-CO" sz="1600" dirty="0"/>
              <a:t>de dieta vegetariana no es sinónimo de dieta saludable</a:t>
            </a:r>
            <a:r>
              <a:rPr lang="es-CO" sz="1600" dirty="0" smtClean="0"/>
              <a:t>, pues </a:t>
            </a:r>
            <a:r>
              <a:rPr lang="es-CO" sz="1600" dirty="0"/>
              <a:t>podemos ser vegetarianos y comer a diario fideos y patatas fritas con refresco, lo cual implicaría no incluir alimentos de origen animal pero al mismo tiempo, no incluir vitaminas, minerales ni fibra, entonces los beneficios de la dieta vegetariana quedarían limitados.</a:t>
            </a:r>
            <a:endParaRPr lang="es-ES" sz="1600" dirty="0"/>
          </a:p>
        </p:txBody>
      </p:sp>
      <p:sp>
        <p:nvSpPr>
          <p:cNvPr id="3" name="2 Título"/>
          <p:cNvSpPr>
            <a:spLocks noGrp="1"/>
          </p:cNvSpPr>
          <p:nvPr>
            <p:ph type="title"/>
          </p:nvPr>
        </p:nvSpPr>
        <p:spPr>
          <a:xfrm>
            <a:off x="0" y="836712"/>
            <a:ext cx="8928992" cy="1054250"/>
          </a:xfrm>
        </p:spPr>
        <p:txBody>
          <a:bodyPr/>
          <a:lstStyle/>
          <a:p>
            <a:r>
              <a:rPr lang="es-CO" dirty="0"/>
              <a:t>Ventajas y desventajas de la dieta </a:t>
            </a:r>
            <a:r>
              <a:rPr lang="es-CO" dirty="0" smtClean="0"/>
              <a:t>vegetariana</a:t>
            </a:r>
            <a:r>
              <a:rPr lang="es-CO" dirty="0"/>
              <a:t/>
            </a:r>
            <a:br>
              <a:rPr lang="es-CO" dirty="0"/>
            </a:br>
            <a:endParaRPr lang="es-E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168" y="2132856"/>
            <a:ext cx="2952328" cy="4104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213177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107504" y="-99392"/>
            <a:ext cx="8928992" cy="6840759"/>
          </a:xfrm>
        </p:spPr>
        <p:txBody>
          <a:bodyPr>
            <a:normAutofit/>
          </a:bodyPr>
          <a:lstStyle/>
          <a:p>
            <a:pPr algn="just"/>
            <a:r>
              <a:rPr lang="es-CO" sz="1600" dirty="0"/>
              <a:t>Por otro lado, las desventajas que tienen las personas que llevan una dieta vegetariana son un riesgo mayor de sufrir carencias de algunos micronutrientes, ya que el alto consumo de fibra puede impedir una correcta absorción de minerales y además, algunos nutrientes son escasos o nulos en el reino vegetal</a:t>
            </a:r>
            <a:r>
              <a:rPr lang="es-CO" sz="1600" dirty="0" smtClean="0"/>
              <a:t>.</a:t>
            </a:r>
          </a:p>
          <a:p>
            <a:pPr algn="just"/>
            <a:endParaRPr lang="es-CO" sz="1600" dirty="0" smtClean="0"/>
          </a:p>
          <a:p>
            <a:pPr algn="just"/>
            <a:r>
              <a:rPr lang="es-CO" sz="1600" dirty="0" smtClean="0"/>
              <a:t>La </a:t>
            </a:r>
            <a:r>
              <a:rPr lang="es-CO" sz="1600" dirty="0"/>
              <a:t>vitamina B12 se obtiene de productos cárnicos únicamente, por lo tanto, los vegetarianos pueden tener carencia de la misma y sufrir anemia como consecuencia de su déficit. </a:t>
            </a:r>
            <a:endParaRPr lang="es-CO" sz="1600" dirty="0" smtClean="0"/>
          </a:p>
          <a:p>
            <a:pPr algn="just"/>
            <a:endParaRPr lang="es-CO" sz="1600" dirty="0"/>
          </a:p>
          <a:p>
            <a:pPr algn="just"/>
            <a:r>
              <a:rPr lang="es-CO" sz="1600" dirty="0" smtClean="0"/>
              <a:t>Para </a:t>
            </a:r>
            <a:r>
              <a:rPr lang="es-CO" sz="1600" dirty="0"/>
              <a:t>obtenerla se puede recurrir a suplementos o a la incorporación de algas a la dieta diaria que adquieren vitamina B12 por síntesis bacteriana y por contaminación. Otro de los riesgos es sufrir carencia de hierro, porque el hierro de origen vegetal no se absorbe fácilmente y esto puede predisponer a </a:t>
            </a:r>
            <a:r>
              <a:rPr lang="es-CO" sz="1600" dirty="0" smtClean="0"/>
              <a:t>anemias.</a:t>
            </a:r>
          </a:p>
          <a:p>
            <a:pPr algn="just"/>
            <a:endParaRPr lang="es-CO" sz="1600" dirty="0"/>
          </a:p>
          <a:p>
            <a:pPr algn="just"/>
            <a:r>
              <a:rPr lang="es-CO" sz="1600" dirty="0" smtClean="0"/>
              <a:t>El </a:t>
            </a:r>
            <a:r>
              <a:rPr lang="es-CO" sz="1600" dirty="0"/>
              <a:t>ácido graso omega 3 es el gran destacado en los pescados, por eso los vegetarianos deben tener alternativas para incorporar este tipo de ácidos grasos buenos a su dieta, por ejemplo: por medio de aceite de oliva o de frutos secos.</a:t>
            </a:r>
          </a:p>
          <a:p>
            <a:pPr marL="0" indent="0">
              <a:buNone/>
            </a:pPr>
            <a:endParaRPr lang="es-CO"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149080"/>
            <a:ext cx="9144000" cy="2733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7416167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barn(inVertical)">
                                      <p:cBhvr>
                                        <p:cTn id="7"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normAutofit/>
          </a:bodyPr>
          <a:lstStyle/>
          <a:p>
            <a:pPr algn="just"/>
            <a:r>
              <a:rPr lang="es-CO" sz="1600" dirty="0"/>
              <a:t>Pirámide de Nutrición Vegana Realizada por José Valle para </a:t>
            </a:r>
            <a:r>
              <a:rPr lang="es-CO" sz="1600" dirty="0" smtClean="0"/>
              <a:t>ALA, Información </a:t>
            </a:r>
            <a:r>
              <a:rPr lang="es-CO" sz="1600" dirty="0"/>
              <a:t>basada en el trabajo y estudios de Brenda Davis, </a:t>
            </a:r>
            <a:r>
              <a:rPr lang="es-CO" sz="1600" dirty="0" err="1"/>
              <a:t>Vesanto</a:t>
            </a:r>
            <a:r>
              <a:rPr lang="es-CO" sz="1600" dirty="0"/>
              <a:t> Melina </a:t>
            </a:r>
            <a:r>
              <a:rPr lang="es-CO" sz="1600" dirty="0" smtClean="0"/>
              <a:t>&amp; David </a:t>
            </a:r>
            <a:r>
              <a:rPr lang="es-CO" sz="1600" dirty="0" err="1" smtClean="0"/>
              <a:t>Bousseau</a:t>
            </a:r>
            <a:r>
              <a:rPr lang="es-CO" sz="1600" dirty="0" smtClean="0"/>
              <a:t>, </a:t>
            </a:r>
            <a:r>
              <a:rPr lang="es-CO" sz="1600" dirty="0" err="1" smtClean="0"/>
              <a:t>Becoming</a:t>
            </a:r>
            <a:r>
              <a:rPr lang="es-CO" sz="1600" dirty="0" smtClean="0"/>
              <a:t> </a:t>
            </a:r>
            <a:r>
              <a:rPr lang="es-CO" sz="1600" dirty="0" err="1"/>
              <a:t>Vegan</a:t>
            </a:r>
            <a:r>
              <a:rPr lang="es-CO" sz="1600" dirty="0"/>
              <a:t> - Ed. BPC </a:t>
            </a:r>
            <a:r>
              <a:rPr lang="es-CO" sz="1600" dirty="0" smtClean="0"/>
              <a:t>– 2000, (</a:t>
            </a:r>
            <a:r>
              <a:rPr lang="es-CO" sz="1600" dirty="0" smtClean="0">
                <a:hlinkClick r:id="rId2"/>
              </a:rPr>
              <a:t>https</a:t>
            </a:r>
            <a:r>
              <a:rPr lang="es-CO" sz="1600" dirty="0">
                <a:hlinkClick r:id="rId2"/>
              </a:rPr>
              <a:t>://</a:t>
            </a:r>
            <a:r>
              <a:rPr lang="es-CO" sz="1600" dirty="0" smtClean="0">
                <a:hlinkClick r:id="rId2"/>
              </a:rPr>
              <a:t>www.vegetarianismo.net/nutricion/piramide.htm</a:t>
            </a:r>
            <a:r>
              <a:rPr lang="es-CO" sz="1600" dirty="0" smtClean="0"/>
              <a:t>).</a:t>
            </a:r>
          </a:p>
          <a:p>
            <a:pPr algn="just"/>
            <a:r>
              <a:rPr lang="da-DK" sz="1600" dirty="0"/>
              <a:t>Por Sophie </a:t>
            </a:r>
            <a:r>
              <a:rPr lang="da-DK" sz="1600" dirty="0" smtClean="0"/>
              <a:t>Medlin, 16:32 </a:t>
            </a:r>
            <a:r>
              <a:rPr lang="da-DK" sz="1600" dirty="0"/>
              <a:t>ET(20:32 GMT) 17 Agosto, </a:t>
            </a:r>
            <a:r>
              <a:rPr lang="da-DK" sz="1600" dirty="0" smtClean="0"/>
              <a:t>2018, </a:t>
            </a:r>
            <a:r>
              <a:rPr lang="es-CO" sz="1600" dirty="0"/>
              <a:t>Cómo una dieta vegana puede cambiar tu cuerpo, (</a:t>
            </a:r>
            <a:r>
              <a:rPr lang="es-CO" sz="1600" dirty="0">
                <a:hlinkClick r:id="rId3"/>
              </a:rPr>
              <a:t>https://cnnespanol.cnn.com/2018/08/17/dieta-vegana-cambiar-tu-cuerpo-meses-anos</a:t>
            </a:r>
            <a:r>
              <a:rPr lang="es-CO" sz="1600" dirty="0" smtClean="0">
                <a:hlinkClick r:id="rId3"/>
              </a:rPr>
              <a:t>/</a:t>
            </a:r>
            <a:r>
              <a:rPr lang="es-CO" sz="1600" dirty="0" smtClean="0"/>
              <a:t>).</a:t>
            </a:r>
          </a:p>
          <a:p>
            <a:pPr algn="just"/>
            <a:r>
              <a:rPr lang="es-CO" sz="1600" dirty="0"/>
              <a:t>Gabriela </a:t>
            </a:r>
            <a:r>
              <a:rPr lang="es-CO" sz="1600" dirty="0" err="1" smtClean="0"/>
              <a:t>Gottau</a:t>
            </a:r>
            <a:r>
              <a:rPr lang="es-CO" sz="1600" dirty="0"/>
              <a:t>, Dieta vegetariana: ventajas, desventajas y cómo favorecer la salud con la misma, (</a:t>
            </a:r>
            <a:r>
              <a:rPr lang="es-CO" sz="1600" dirty="0">
                <a:hlinkClick r:id="rId4"/>
              </a:rPr>
              <a:t>https://</a:t>
            </a:r>
            <a:r>
              <a:rPr lang="es-CO" sz="1600" dirty="0" smtClean="0">
                <a:hlinkClick r:id="rId4"/>
              </a:rPr>
              <a:t>www.directoalpaladar.com/salud/dieta-vegetariana-ventajas-desventajas-y-como-favorecer-la-salud-con-la-misma</a:t>
            </a:r>
            <a:r>
              <a:rPr lang="es-CO" sz="1600" dirty="0" smtClean="0"/>
              <a:t>).</a:t>
            </a:r>
          </a:p>
          <a:p>
            <a:pPr algn="just"/>
            <a:endParaRPr lang="es-CO" sz="1600" dirty="0" smtClean="0"/>
          </a:p>
          <a:p>
            <a:pPr algn="just"/>
            <a:endParaRPr lang="es-CO" sz="1600" dirty="0"/>
          </a:p>
          <a:p>
            <a:pPr algn="just"/>
            <a:endParaRPr lang="es-ES" sz="1600" dirty="0" smtClean="0"/>
          </a:p>
        </p:txBody>
      </p:sp>
      <p:sp>
        <p:nvSpPr>
          <p:cNvPr id="3" name="2 Título"/>
          <p:cNvSpPr>
            <a:spLocks noGrp="1"/>
          </p:cNvSpPr>
          <p:nvPr>
            <p:ph type="title"/>
          </p:nvPr>
        </p:nvSpPr>
        <p:spPr/>
        <p:txBody>
          <a:bodyPr/>
          <a:lstStyle/>
          <a:p>
            <a:r>
              <a:rPr lang="es-ES" dirty="0" smtClean="0"/>
              <a:t>Bibliografía</a:t>
            </a:r>
            <a:endParaRPr lang="es-ES" dirty="0"/>
          </a:p>
        </p:txBody>
      </p:sp>
    </p:spTree>
    <p:extLst>
      <p:ext uri="{BB962C8B-B14F-4D97-AF65-F5344CB8AC3E}">
        <p14:creationId xmlns:p14="http://schemas.microsoft.com/office/powerpoint/2010/main" val="44283976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artoné">
  <a:themeElements>
    <a:clrScheme name="Escala de grises">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Cartoné">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quidad">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tint val="96000"/>
            <a:lumMod val="110000"/>
          </a:schemeClr>
        </a:solidFill>
        <a:blipFill rotWithShape="1">
          <a:blip xmlns:r="http://schemas.openxmlformats.org/officeDocument/2006/relationships" r:embed="rId2">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3">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Hardcover</Template>
  <TotalTime>339</TotalTime>
  <Words>1084</Words>
  <Application>Microsoft Office PowerPoint</Application>
  <PresentationFormat>Presentación en pantalla (4:3)</PresentationFormat>
  <Paragraphs>65</Paragraphs>
  <Slides>10</Slides>
  <Notes>0</Notes>
  <HiddenSlides>0</HiddenSlides>
  <MMClips>0</MMClips>
  <ScaleCrop>false</ScaleCrop>
  <HeadingPairs>
    <vt:vector size="4" baseType="variant">
      <vt:variant>
        <vt:lpstr>Tema</vt:lpstr>
      </vt:variant>
      <vt:variant>
        <vt:i4>1</vt:i4>
      </vt:variant>
      <vt:variant>
        <vt:lpstr>Títulos de diapositiva</vt:lpstr>
      </vt:variant>
      <vt:variant>
        <vt:i4>10</vt:i4>
      </vt:variant>
    </vt:vector>
  </HeadingPairs>
  <TitlesOfParts>
    <vt:vector size="11" baseType="lpstr">
      <vt:lpstr>Cartoné</vt:lpstr>
      <vt:lpstr>ALIMENTACIÓN VEGANA</vt:lpstr>
      <vt:lpstr>Índice o Slides de Contenido</vt:lpstr>
      <vt:lpstr>Cómo una dieta vegana puede cambiar tu cuerpo </vt:lpstr>
      <vt:lpstr>Presentación de PowerPoint</vt:lpstr>
      <vt:lpstr>Pirámide de nutrición vegana </vt:lpstr>
      <vt:lpstr>Presentación de PowerPoint</vt:lpstr>
      <vt:lpstr>Presentación de PowerPoint</vt:lpstr>
      <vt:lpstr>Ventajas y desventajas de la dieta vegetariana </vt:lpstr>
      <vt:lpstr>Presentación de PowerPoint</vt:lpstr>
      <vt:lpstr>Bibliografía</vt:lpstr>
    </vt:vector>
  </TitlesOfParts>
  <Company>Luffi</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Los peligros del Bisfenol A (BPA) en Odontología</dc:title>
  <dc:creator>Laura</dc:creator>
  <cp:lastModifiedBy>FABIO</cp:lastModifiedBy>
  <cp:revision>40</cp:revision>
  <dcterms:created xsi:type="dcterms:W3CDTF">2019-05-05T07:11:25Z</dcterms:created>
  <dcterms:modified xsi:type="dcterms:W3CDTF">2019-05-27T01:11:51Z</dcterms:modified>
</cp:coreProperties>
</file>